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Calibri (MS)" charset="1" panose="020F0502020204030204"/>
      <p:regular r:id="rId27"/>
    </p:embeddedFont>
    <p:embeddedFont>
      <p:font typeface="HK Grotesk" charset="1" panose="00000500000000000000"/>
      <p:regular r:id="rId28"/>
    </p:embeddedFont>
    <p:embeddedFont>
      <p:font typeface="HK Grotesk Bold" charset="1" panose="00000800000000000000"/>
      <p:regular r:id="rId29"/>
    </p:embeddedFont>
    <p:embeddedFont>
      <p:font typeface="HK Grotesk Light" charset="1" panose="00000400000000000000"/>
      <p:regular r:id="rId30"/>
    </p:embeddedFont>
    <p:embeddedFont>
      <p:font typeface="Aptos" charset="1" panose="020B0004020202020204"/>
      <p:regular r:id="rId31"/>
    </p:embeddedFont>
    <p:embeddedFont>
      <p:font typeface="HK Grotesk Italics" charset="1" panose="00000500000000000000"/>
      <p:regular r:id="rId32"/>
    </p:embeddedFont>
    <p:embeddedFont>
      <p:font typeface="Canva Sans Bold" charset="1" panose="020B0803030501040103"/>
      <p:regular r:id="rId33"/>
    </p:embeddedFont>
    <p:embeddedFont>
      <p:font typeface="Canva Sans" charset="1" panose="020B0503030501040103"/>
      <p:regular r:id="rId34"/>
    </p:embeddedFont>
    <p:embeddedFont>
      <p:font typeface="Helveticish" charset="1" panose="020B060402020202020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87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9340" y="356504"/>
            <a:ext cx="1818466" cy="1183049"/>
            <a:chOff x="0" y="0"/>
            <a:chExt cx="2424622" cy="15773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24684" cy="1577340"/>
            </a:xfrm>
            <a:custGeom>
              <a:avLst/>
              <a:gdLst/>
              <a:ahLst/>
              <a:cxnLst/>
              <a:rect r="r" b="b" t="t" l="l"/>
              <a:pathLst>
                <a:path h="1577340" w="2424684">
                  <a:moveTo>
                    <a:pt x="0" y="0"/>
                  </a:moveTo>
                  <a:lnTo>
                    <a:pt x="2424684" y="0"/>
                  </a:lnTo>
                  <a:lnTo>
                    <a:pt x="2424684" y="1577340"/>
                  </a:lnTo>
                  <a:lnTo>
                    <a:pt x="0" y="1577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388" b="-2549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49340" y="1646030"/>
            <a:ext cx="17333278" cy="2107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4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WIPRO NGA Program – DWS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9340" y="4998579"/>
            <a:ext cx="13147803" cy="45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8"/>
              </a:lnSpc>
            </a:pPr>
            <a:r>
              <a:rPr lang="en-US" sz="3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Capstone Project Presentation – 17th June &amp; 18ᵗʰ June   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9339" y="9153525"/>
            <a:ext cx="6259402" cy="38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b="true" sz="1999" spc="1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www.rpsconsulting.in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9339" y="7677840"/>
            <a:ext cx="10170478" cy="45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8"/>
              </a:lnSpc>
            </a:pPr>
            <a:r>
              <a:rPr lang="en-US" sz="3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Presented by -  28945 - Pravin Adde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9340" y="6291084"/>
            <a:ext cx="17333278" cy="87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8"/>
              </a:lnSpc>
            </a:pPr>
            <a:r>
              <a:rPr lang="en-US" sz="36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Project Title Here - Convert MSI to MSIX using MSIX Packaging Tool. Migrate a               .                                   Traditional MSI app to MSIX Format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66700" y="1194277"/>
            <a:ext cx="10752030" cy="8064023"/>
          </a:xfrm>
          <a:custGeom>
            <a:avLst/>
            <a:gdLst/>
            <a:ahLst/>
            <a:cxnLst/>
            <a:rect r="r" b="b" t="t" l="l"/>
            <a:pathLst>
              <a:path h="8064023" w="10752030">
                <a:moveTo>
                  <a:pt x="0" y="0"/>
                </a:moveTo>
                <a:lnTo>
                  <a:pt x="10752030" y="0"/>
                </a:lnTo>
                <a:lnTo>
                  <a:pt x="10752030" y="8064023"/>
                </a:lnTo>
                <a:lnTo>
                  <a:pt x="0" y="8064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9613" y="331021"/>
            <a:ext cx="1515384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</a:t>
            </a:r>
            <a:r>
              <a:rPr lang="en-US" sz="4800" b="true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lecting the Conversion Option for MSIX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6015" y="3375285"/>
            <a:ext cx="6349454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b="true" sz="2209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Select the environment we want </a:t>
            </a:r>
            <a:r>
              <a:rPr lang="en-US" b="true" sz="2209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our package to be </a:t>
            </a:r>
          </a:p>
          <a:p>
            <a:pPr algn="ctr">
              <a:lnSpc>
                <a:spcPts val="2651"/>
              </a:lnSpc>
              <a:spcBef>
                <a:spcPct val="0"/>
              </a:spcBef>
            </a:pPr>
          </a:p>
          <a:p>
            <a:pPr algn="ctr" marL="477010" indent="-238505" lvl="1">
              <a:lnSpc>
                <a:spcPts val="2651"/>
              </a:lnSpc>
              <a:buFont typeface="Arial"/>
              <a:buChar char="•"/>
            </a:pPr>
            <a:r>
              <a:rPr lang="en-US" b="true" sz="2209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 this case we are going to choose to </a:t>
            </a:r>
          </a:p>
          <a:p>
            <a:pPr algn="ctr">
              <a:lnSpc>
                <a:spcPts val="2651"/>
              </a:lnSpc>
            </a:pPr>
          </a:p>
          <a:p>
            <a:pPr algn="ctr" marL="477010" indent="-238505" lvl="1">
              <a:lnSpc>
                <a:spcPts val="2651"/>
              </a:lnSpc>
              <a:buFont typeface="Arial"/>
              <a:buChar char="•"/>
            </a:pPr>
            <a:r>
              <a:rPr lang="en-US" b="true" sz="2209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Create the package on our local Machine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9613" y="7372049"/>
            <a:ext cx="7142077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7010" indent="-238505" lvl="1">
              <a:lnSpc>
                <a:spcPts val="2651"/>
              </a:lnSpc>
              <a:buFont typeface="Arial"/>
              <a:buChar char="•"/>
            </a:pPr>
            <a:r>
              <a:rPr lang="en-US" b="true" sz="2209">
                <a:solidFill>
                  <a:srgbClr val="231F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To move on to the next step</a:t>
            </a:r>
          </a:p>
          <a:p>
            <a:pPr algn="l">
              <a:lnSpc>
                <a:spcPts val="2651"/>
              </a:lnSpc>
            </a:pPr>
          </a:p>
          <a:p>
            <a:pPr algn="l" marL="477010" indent="-238505" lvl="1">
              <a:lnSpc>
                <a:spcPts val="2651"/>
              </a:lnSpc>
              <a:buFont typeface="Arial"/>
              <a:buChar char="•"/>
            </a:pPr>
            <a:r>
              <a:rPr lang="en-US" b="true" sz="2209">
                <a:solidFill>
                  <a:srgbClr val="231F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Click </a:t>
            </a:r>
            <a:r>
              <a:rPr lang="en-US" b="true" sz="2209">
                <a:solidFill>
                  <a:srgbClr val="231F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on the NEXT button</a:t>
            </a:r>
          </a:p>
          <a:p>
            <a:pPr algn="l">
              <a:lnSpc>
                <a:spcPts val="2651"/>
              </a:lnSpc>
            </a:pPr>
          </a:p>
          <a:p>
            <a:pPr algn="l" marL="477010" indent="-238505" lvl="1">
              <a:lnSpc>
                <a:spcPts val="2651"/>
              </a:lnSpc>
              <a:buFont typeface="Arial"/>
              <a:buChar char="•"/>
            </a:pPr>
            <a:r>
              <a:rPr lang="en-US" b="true" sz="2209">
                <a:solidFill>
                  <a:srgbClr val="231F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We then click on the NEXT button to move forward</a:t>
            </a:r>
          </a:p>
          <a:p>
            <a:pPr algn="l">
              <a:lnSpc>
                <a:spcPts val="2651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525285" y="9524699"/>
            <a:ext cx="968649" cy="634405"/>
            <a:chOff x="0" y="0"/>
            <a:chExt cx="1291532" cy="845874"/>
          </a:xfrm>
        </p:grpSpPr>
        <p:sp>
          <p:nvSpPr>
            <p:cNvPr name="Freeform 7" id="7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4" b="-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999475" y="9508117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30788" y="1877856"/>
            <a:ext cx="9703176" cy="7299637"/>
          </a:xfrm>
          <a:custGeom>
            <a:avLst/>
            <a:gdLst/>
            <a:ahLst/>
            <a:cxnLst/>
            <a:rect r="r" b="b" t="t" l="l"/>
            <a:pathLst>
              <a:path h="7299637" w="9703176">
                <a:moveTo>
                  <a:pt x="0" y="0"/>
                </a:moveTo>
                <a:lnTo>
                  <a:pt x="9703176" y="0"/>
                </a:lnTo>
                <a:lnTo>
                  <a:pt x="9703176" y="7299637"/>
                </a:lnTo>
                <a:lnTo>
                  <a:pt x="0" y="7299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9613" y="331021"/>
            <a:ext cx="18226599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Prepar</a:t>
            </a:r>
            <a:r>
              <a:rPr lang="en-US" sz="4800" b="true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 the Computer for Packaging and Check if required additional tools are required. </a:t>
            </a:r>
          </a:p>
          <a:p>
            <a:pPr algn="l">
              <a:lnSpc>
                <a:spcPts val="57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51565" y="4701569"/>
            <a:ext cx="4932036" cy="234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b="true" sz="2209">
                <a:solidFill>
                  <a:srgbClr val="231F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2) Automated Procedures </a:t>
            </a:r>
          </a:p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b="true" sz="2209">
                <a:solidFill>
                  <a:srgbClr val="231F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??</a:t>
            </a:r>
          </a:p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b="true" sz="2209">
                <a:solidFill>
                  <a:srgbClr val="231F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Windows Update: Disabled temporarily (Work in progress...) </a:t>
            </a:r>
          </a:p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b="true" sz="2209">
                <a:solidFill>
                  <a:srgbClr val="231F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?Reason: Prevents package integrity from being impacted by irrelevant updates. 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1565" y="2493196"/>
            <a:ext cx="4932036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</a:pPr>
            <a:r>
              <a:rPr lang="en-US" sz="2209" b="true">
                <a:solidFill>
                  <a:srgbClr val="231F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1)Check MSIX Packaging Tool Driver</a:t>
            </a:r>
          </a:p>
          <a:p>
            <a:pPr algn="ctr">
              <a:lnSpc>
                <a:spcPts val="2651"/>
              </a:lnSpc>
            </a:pPr>
          </a:p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b="true" sz="2209">
                <a:solidFill>
                  <a:srgbClr val="231F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</a:t>
            </a:r>
            <a:r>
              <a:rPr lang="en-US" b="true" sz="2209">
                <a:solidFill>
                  <a:srgbClr val="231F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this case MSIX Packaging Tool Driver is Checked and Detected as installed</a:t>
            </a:r>
          </a:p>
          <a:p>
            <a:pPr algn="ctr">
              <a:lnSpc>
                <a:spcPts val="2651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409613" y="9506860"/>
            <a:ext cx="968649" cy="634405"/>
            <a:chOff x="0" y="0"/>
            <a:chExt cx="1291532" cy="845874"/>
          </a:xfrm>
        </p:grpSpPr>
        <p:sp>
          <p:nvSpPr>
            <p:cNvPr name="Freeform 7" id="7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4" b="-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430788" y="9595939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47090" y="1028700"/>
            <a:ext cx="10960974" cy="8318696"/>
          </a:xfrm>
          <a:custGeom>
            <a:avLst/>
            <a:gdLst/>
            <a:ahLst/>
            <a:cxnLst/>
            <a:rect r="r" b="b" t="t" l="l"/>
            <a:pathLst>
              <a:path h="8318696" w="10960974">
                <a:moveTo>
                  <a:pt x="0" y="0"/>
                </a:moveTo>
                <a:lnTo>
                  <a:pt x="10960974" y="0"/>
                </a:lnTo>
                <a:lnTo>
                  <a:pt x="10960974" y="8318696"/>
                </a:lnTo>
                <a:lnTo>
                  <a:pt x="0" y="8318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9613" y="331021"/>
            <a:ext cx="18226599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Select Installer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44370" y="9520201"/>
            <a:ext cx="968649" cy="634405"/>
            <a:chOff x="0" y="0"/>
            <a:chExt cx="1291532" cy="845874"/>
          </a:xfrm>
        </p:grpSpPr>
        <p:sp>
          <p:nvSpPr>
            <p:cNvPr name="Freeform 5" id="5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4" b="-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018560" y="9503619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898" y="2378684"/>
            <a:ext cx="6859663" cy="601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b="true" sz="2209">
                <a:solidFill>
                  <a:srgbClr val="231F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</a:t>
            </a:r>
            <a:r>
              <a:rPr lang="en-US" b="true" sz="2209">
                <a:solidFill>
                  <a:srgbClr val="231F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staller Selection</a:t>
            </a:r>
          </a:p>
          <a:p>
            <a:pPr algn="ctr">
              <a:lnSpc>
                <a:spcPts val="2651"/>
              </a:lnSpc>
              <a:spcBef>
                <a:spcPct val="0"/>
              </a:spcBef>
            </a:pPr>
          </a:p>
          <a:p>
            <a:pPr algn="l">
              <a:lnSpc>
                <a:spcPts val="2651"/>
              </a:lnSpc>
              <a:spcBef>
                <a:spcPct val="0"/>
              </a:spcBef>
            </a:pPr>
            <a:r>
              <a:rPr lang="en-US" b="true" sz="2209">
                <a:solidFill>
                  <a:srgbClr val="231F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Choose the installer file.</a:t>
            </a:r>
          </a:p>
          <a:p>
            <a:pPr algn="l">
              <a:lnSpc>
                <a:spcPts val="2651"/>
              </a:lnSpc>
              <a:spcBef>
                <a:spcPct val="0"/>
              </a:spcBef>
            </a:pPr>
          </a:p>
          <a:p>
            <a:pPr algn="l" marL="477010" indent="-238505" lvl="1">
              <a:lnSpc>
                <a:spcPts val="2651"/>
              </a:lnSpc>
              <a:buFont typeface="Arial"/>
              <a:buChar char="•"/>
            </a:pPr>
            <a:r>
              <a:rPr lang="en-US" sz="2209">
                <a:solidFill>
                  <a:srgbClr val="231F20"/>
                </a:solidFill>
                <a:latin typeface="HK Grotesk"/>
                <a:ea typeface="HK Grotesk"/>
                <a:cs typeface="HK Grotesk"/>
                <a:sym typeface="HK Grotesk"/>
              </a:rPr>
              <a:t>Here we have to choose the .msi installer file that to be converted into MSIX .</a:t>
            </a:r>
          </a:p>
          <a:p>
            <a:pPr algn="l">
              <a:lnSpc>
                <a:spcPts val="2651"/>
              </a:lnSpc>
            </a:pPr>
          </a:p>
          <a:p>
            <a:pPr algn="l" marL="477010" indent="-238505" lvl="1">
              <a:lnSpc>
                <a:spcPts val="2651"/>
              </a:lnSpc>
              <a:buFont typeface="Arial"/>
              <a:buChar char="•"/>
            </a:pPr>
            <a:r>
              <a:rPr lang="en-US" sz="2209">
                <a:solidFill>
                  <a:srgbClr val="231F20"/>
                </a:solidFill>
                <a:latin typeface="HK Grotesk"/>
                <a:ea typeface="HK Grotesk"/>
                <a:cs typeface="HK Grotesk"/>
                <a:sym typeface="HK Grotesk"/>
              </a:rPr>
              <a:t>Use the Browse button and select the .msi file</a:t>
            </a:r>
          </a:p>
          <a:p>
            <a:pPr algn="l">
              <a:lnSpc>
                <a:spcPts val="2651"/>
              </a:lnSpc>
            </a:pPr>
          </a:p>
          <a:p>
            <a:pPr algn="l" marL="477010" indent="-238505" lvl="1">
              <a:lnSpc>
                <a:spcPts val="2651"/>
              </a:lnSpc>
              <a:buFont typeface="Arial"/>
              <a:buChar char="•"/>
            </a:pPr>
            <a:r>
              <a:rPr lang="en-US" sz="2209">
                <a:solidFill>
                  <a:srgbClr val="231F20"/>
                </a:solidFill>
                <a:latin typeface="HK Grotesk"/>
                <a:ea typeface="HK Grotesk"/>
                <a:cs typeface="HK Grotesk"/>
                <a:sym typeface="HK Grotesk"/>
              </a:rPr>
              <a:t>In this case I have used </a:t>
            </a:r>
            <a:r>
              <a:rPr lang="en-US" sz="2209" i="true">
                <a:solidFill>
                  <a:srgbClr val="231F20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Firefox Setup 139.0.4.msi file</a:t>
            </a:r>
          </a:p>
          <a:p>
            <a:pPr algn="l">
              <a:lnSpc>
                <a:spcPts val="2651"/>
              </a:lnSpc>
              <a:spcBef>
                <a:spcPct val="0"/>
              </a:spcBef>
            </a:pPr>
          </a:p>
          <a:p>
            <a:pPr algn="l">
              <a:lnSpc>
                <a:spcPts val="2651"/>
              </a:lnSpc>
              <a:spcBef>
                <a:spcPct val="0"/>
              </a:spcBef>
            </a:pPr>
          </a:p>
          <a:p>
            <a:pPr algn="l">
              <a:lnSpc>
                <a:spcPts val="2651"/>
              </a:lnSpc>
              <a:spcBef>
                <a:spcPct val="0"/>
              </a:spcBef>
            </a:pPr>
          </a:p>
          <a:p>
            <a:pPr algn="l">
              <a:lnSpc>
                <a:spcPts val="2651"/>
              </a:lnSpc>
              <a:spcBef>
                <a:spcPct val="0"/>
              </a:spcBef>
            </a:pPr>
            <a:r>
              <a:rPr lang="en-US" b="true" sz="2209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The MSIX Packaging Tool captures the installation process automatically, so it must be able to run your installer without user interaction.</a:t>
            </a:r>
          </a:p>
          <a:p>
            <a:pPr algn="l">
              <a:lnSpc>
                <a:spcPts val="26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4370" y="9520201"/>
            <a:ext cx="968649" cy="634405"/>
            <a:chOff x="0" y="0"/>
            <a:chExt cx="1291532" cy="845874"/>
          </a:xfrm>
        </p:grpSpPr>
        <p:sp>
          <p:nvSpPr>
            <p:cNvPr name="Freeform 3" id="3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4" b="-6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010786" y="1601262"/>
            <a:ext cx="10029104" cy="7503937"/>
          </a:xfrm>
          <a:custGeom>
            <a:avLst/>
            <a:gdLst/>
            <a:ahLst/>
            <a:cxnLst/>
            <a:rect r="r" b="b" t="t" l="l"/>
            <a:pathLst>
              <a:path h="7503937" w="10029104">
                <a:moveTo>
                  <a:pt x="0" y="0"/>
                </a:moveTo>
                <a:lnTo>
                  <a:pt x="10029104" y="0"/>
                </a:lnTo>
                <a:lnTo>
                  <a:pt x="10029104" y="7503937"/>
                </a:lnTo>
                <a:lnTo>
                  <a:pt x="0" y="7503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18560" y="9503619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5860" y="3146531"/>
            <a:ext cx="7288580" cy="4549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3"/>
              </a:lnSpc>
            </a:pPr>
            <a:r>
              <a:rPr lang="en-US" sz="215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</a:t>
            </a:r>
          </a:p>
          <a:p>
            <a:pPr algn="l">
              <a:lnSpc>
                <a:spcPts val="3013"/>
              </a:lnSpc>
            </a:pPr>
            <a:r>
              <a:rPr lang="en-US" sz="215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tool may ask you to provide:</a:t>
            </a:r>
          </a:p>
          <a:p>
            <a:pPr algn="l" marL="464780" indent="-232390" lvl="1">
              <a:lnSpc>
                <a:spcPts val="3013"/>
              </a:lnSpc>
              <a:buFont typeface="Arial"/>
              <a:buChar char="•"/>
            </a:pPr>
            <a:r>
              <a:rPr lang="en-US" b="true" sz="215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Package Name</a:t>
            </a:r>
          </a:p>
          <a:p>
            <a:pPr algn="l">
              <a:lnSpc>
                <a:spcPts val="3013"/>
              </a:lnSpc>
            </a:pPr>
          </a:p>
          <a:p>
            <a:pPr algn="l" marL="464780" indent="-232390" lvl="1">
              <a:lnSpc>
                <a:spcPts val="3013"/>
              </a:lnSpc>
              <a:buFont typeface="Arial"/>
              <a:buChar char="•"/>
            </a:pPr>
            <a:r>
              <a:rPr lang="en-US" b="true" sz="215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Publisher Name (should match your certificate). (CN=Publisher Name)</a:t>
            </a:r>
          </a:p>
          <a:p>
            <a:pPr algn="l">
              <a:lnSpc>
                <a:spcPts val="3013"/>
              </a:lnSpc>
            </a:pPr>
          </a:p>
          <a:p>
            <a:pPr algn="l" marL="464780" indent="-232390" lvl="1">
              <a:lnSpc>
                <a:spcPts val="3013"/>
              </a:lnSpc>
              <a:buFont typeface="Arial"/>
              <a:buChar char="•"/>
            </a:pPr>
            <a:r>
              <a:rPr lang="en-US" b="true" sz="215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Version. (139.0.4.0)</a:t>
            </a:r>
          </a:p>
          <a:p>
            <a:pPr algn="l">
              <a:lnSpc>
                <a:spcPts val="3013"/>
              </a:lnSpc>
            </a:pPr>
          </a:p>
          <a:p>
            <a:pPr algn="l" marL="464780" indent="-232390" lvl="1">
              <a:lnSpc>
                <a:spcPts val="3013"/>
              </a:lnSpc>
              <a:buFont typeface="Arial"/>
              <a:buChar char="•"/>
            </a:pPr>
            <a:r>
              <a:rPr lang="en-US" b="true" sz="215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Display Name</a:t>
            </a:r>
          </a:p>
          <a:p>
            <a:pPr algn="l">
              <a:lnSpc>
                <a:spcPts val="3013"/>
              </a:lnSpc>
            </a:pPr>
          </a:p>
          <a:p>
            <a:pPr algn="l" marL="464780" indent="-232390" lvl="1">
              <a:lnSpc>
                <a:spcPts val="3013"/>
              </a:lnSpc>
              <a:buFont typeface="Arial"/>
              <a:buChar char="•"/>
            </a:pPr>
            <a:r>
              <a:rPr lang="en-US" b="true" sz="215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Logo (optional)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1514" y="695325"/>
            <a:ext cx="619704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1"/>
              </a:lnSpc>
              <a:spcBef>
                <a:spcPct val="0"/>
              </a:spcBef>
            </a:pPr>
            <a:r>
              <a:rPr lang="en-US" b="true" sz="3809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Specify Package Information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45108" y="898114"/>
            <a:ext cx="10827507" cy="8145566"/>
          </a:xfrm>
          <a:custGeom>
            <a:avLst/>
            <a:gdLst/>
            <a:ahLst/>
            <a:cxnLst/>
            <a:rect r="r" b="b" t="t" l="l"/>
            <a:pathLst>
              <a:path h="8145566" w="10827507">
                <a:moveTo>
                  <a:pt x="0" y="0"/>
                </a:moveTo>
                <a:lnTo>
                  <a:pt x="10827508" y="0"/>
                </a:lnTo>
                <a:lnTo>
                  <a:pt x="10827508" y="8145565"/>
                </a:lnTo>
                <a:lnTo>
                  <a:pt x="0" y="8145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5350" y="1954633"/>
            <a:ext cx="6599758" cy="632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1"/>
              </a:lnSpc>
            </a:pPr>
          </a:p>
          <a:p>
            <a:pPr algn="l">
              <a:lnSpc>
                <a:spcPts val="3467"/>
              </a:lnSpc>
            </a:pPr>
            <a:r>
              <a:rPr lang="en-US" sz="24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Accelerator is a </a:t>
            </a:r>
            <a:r>
              <a:rPr lang="en-US" sz="247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template or pre-configured package configuration</a:t>
            </a:r>
            <a:r>
              <a:rPr lang="en-US" sz="24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that helps </a:t>
            </a:r>
            <a:r>
              <a:rPr lang="en-US" sz="247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speed up</a:t>
            </a:r>
            <a:r>
              <a:rPr lang="en-US" sz="24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 repackaging process and </a:t>
            </a:r>
            <a:r>
              <a:rPr lang="en-US" sz="247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standardize</a:t>
            </a:r>
            <a:r>
              <a:rPr lang="en-US" sz="247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MSIX package creation across teams or projects.</a:t>
            </a:r>
          </a:p>
          <a:p>
            <a:pPr algn="l">
              <a:lnSpc>
                <a:spcPts val="3606"/>
              </a:lnSpc>
            </a:pPr>
          </a:p>
          <a:p>
            <a:pPr algn="l">
              <a:lnSpc>
                <a:spcPts val="3606"/>
              </a:lnSpc>
            </a:pPr>
          </a:p>
          <a:p>
            <a:pPr algn="l">
              <a:lnSpc>
                <a:spcPts val="3606"/>
              </a:lnSpc>
            </a:pPr>
            <a:r>
              <a:rPr lang="en-US" sz="257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Purpose of Accelerator</a:t>
            </a:r>
          </a:p>
          <a:p>
            <a:pPr algn="l">
              <a:lnSpc>
                <a:spcPts val="3082"/>
              </a:lnSpc>
            </a:pPr>
            <a:r>
              <a:rPr lang="en-US" sz="22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Accelerator feature is designed to:</a:t>
            </a:r>
          </a:p>
          <a:p>
            <a:pPr algn="l" marL="475315" indent="-237657" lvl="1">
              <a:lnSpc>
                <a:spcPts val="3082"/>
              </a:lnSpc>
              <a:buFont typeface="Arial"/>
              <a:buChar char="•"/>
            </a:pPr>
            <a:r>
              <a:rPr lang="en-US" b="true" sz="22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Reduce manual input</a:t>
            </a:r>
            <a:r>
              <a:rPr lang="en-US" sz="22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during packaging</a:t>
            </a:r>
          </a:p>
          <a:p>
            <a:pPr algn="l" marL="475315" indent="-237657" lvl="1">
              <a:lnSpc>
                <a:spcPts val="3082"/>
              </a:lnSpc>
              <a:buFont typeface="Arial"/>
              <a:buChar char="•"/>
            </a:pPr>
            <a:r>
              <a:rPr lang="en-US" b="true" sz="22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Enforce consistency</a:t>
            </a:r>
            <a:r>
              <a:rPr lang="en-US" sz="22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(e.g., naming, capabilities, entries)</a:t>
            </a:r>
          </a:p>
          <a:p>
            <a:pPr algn="l" marL="475315" indent="-237657" lvl="1">
              <a:lnSpc>
                <a:spcPts val="3082"/>
              </a:lnSpc>
              <a:buFont typeface="Arial"/>
              <a:buChar char="•"/>
            </a:pPr>
            <a:r>
              <a:rPr lang="en-US" b="true" sz="22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Save time</a:t>
            </a:r>
            <a:r>
              <a:rPr lang="en-US" sz="22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for repeated conversions or large-scale deployments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8236" y="1019175"/>
            <a:ext cx="3956670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1"/>
              </a:lnSpc>
              <a:spcBef>
                <a:spcPct val="0"/>
              </a:spcBef>
            </a:pPr>
            <a:r>
              <a:rPr lang="en-US" b="true" sz="3309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Choose an Accelator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44370" y="9520201"/>
            <a:ext cx="968649" cy="634405"/>
            <a:chOff x="0" y="0"/>
            <a:chExt cx="1291532" cy="845874"/>
          </a:xfrm>
        </p:grpSpPr>
        <p:sp>
          <p:nvSpPr>
            <p:cNvPr name="Freeform 6" id="6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4" b="-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018560" y="9503619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72625" y="4324704"/>
            <a:ext cx="5564973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sz="2209" i="true">
                <a:solidFill>
                  <a:srgbClr val="0187CC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We</a:t>
            </a:r>
            <a:r>
              <a:rPr lang="en-US" sz="2209" i="true">
                <a:solidFill>
                  <a:srgbClr val="0187CC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haven’t Specified any Accelerator as we dont have any specific Accelerator file</a:t>
            </a:r>
          </a:p>
          <a:p>
            <a:pPr algn="ctr">
              <a:lnSpc>
                <a:spcPts val="26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52229" y="1385888"/>
            <a:ext cx="11139955" cy="8052191"/>
          </a:xfrm>
          <a:custGeom>
            <a:avLst/>
            <a:gdLst/>
            <a:ahLst/>
            <a:cxnLst/>
            <a:rect r="r" b="b" t="t" l="l"/>
            <a:pathLst>
              <a:path h="8052191" w="11139955">
                <a:moveTo>
                  <a:pt x="0" y="0"/>
                </a:moveTo>
                <a:lnTo>
                  <a:pt x="11139956" y="0"/>
                </a:lnTo>
                <a:lnTo>
                  <a:pt x="11139956" y="8052190"/>
                </a:lnTo>
                <a:lnTo>
                  <a:pt x="0" y="8052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919530"/>
            <a:ext cx="5395439" cy="6409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24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3456"/>
              </a:lnSpc>
            </a:pPr>
          </a:p>
          <a:p>
            <a:pPr algn="l">
              <a:lnSpc>
                <a:spcPts val="3456"/>
              </a:lnSpc>
            </a:pPr>
          </a:p>
          <a:p>
            <a:pPr algn="l">
              <a:lnSpc>
                <a:spcPts val="3456"/>
              </a:lnSpc>
            </a:pPr>
            <a:r>
              <a:rPr lang="en-US" sz="24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step monitors and records the changes made to the system while your MSI or EXE installer is running, including:</a:t>
            </a:r>
          </a:p>
          <a:p>
            <a:pPr algn="l">
              <a:lnSpc>
                <a:spcPts val="3456"/>
              </a:lnSpc>
            </a:pPr>
          </a:p>
          <a:p>
            <a:pPr algn="l" marL="533057" indent="-266528" lvl="1">
              <a:lnSpc>
                <a:spcPts val="3456"/>
              </a:lnSpc>
              <a:buFont typeface="Arial"/>
              <a:buChar char="•"/>
            </a:pPr>
            <a:r>
              <a:rPr lang="en-US" b="true" sz="246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Files created or modified</a:t>
            </a:r>
          </a:p>
          <a:p>
            <a:pPr algn="l" marL="533057" indent="-266528" lvl="1">
              <a:lnSpc>
                <a:spcPts val="3456"/>
              </a:lnSpc>
              <a:buFont typeface="Arial"/>
              <a:buChar char="•"/>
            </a:pPr>
            <a:r>
              <a:rPr lang="en-US" b="true" sz="246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Registry entries added or changed</a:t>
            </a:r>
          </a:p>
          <a:p>
            <a:pPr algn="l" marL="533057" indent="-266528" lvl="1">
              <a:lnSpc>
                <a:spcPts val="3456"/>
              </a:lnSpc>
              <a:buFont typeface="Arial"/>
              <a:buChar char="•"/>
            </a:pPr>
            <a:r>
              <a:rPr lang="en-US" b="true" sz="246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Shortcuts created</a:t>
            </a:r>
          </a:p>
          <a:p>
            <a:pPr algn="l" marL="533057" indent="-266528" lvl="1">
              <a:lnSpc>
                <a:spcPts val="3456"/>
              </a:lnSpc>
              <a:buFont typeface="Arial"/>
              <a:buChar char="•"/>
            </a:pPr>
            <a:r>
              <a:rPr lang="en-US" b="true" sz="246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Services installed</a:t>
            </a:r>
          </a:p>
          <a:p>
            <a:pPr algn="l" marL="533057" indent="-266528" lvl="1">
              <a:lnSpc>
                <a:spcPts val="3456"/>
              </a:lnSpc>
              <a:buFont typeface="Arial"/>
              <a:buChar char="•"/>
            </a:pPr>
            <a:r>
              <a:rPr lang="en-US" b="true" sz="246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 binaries and dependencies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4941" y="1028700"/>
            <a:ext cx="3003575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1"/>
              </a:lnSpc>
              <a:spcBef>
                <a:spcPct val="0"/>
              </a:spcBef>
            </a:pPr>
            <a:r>
              <a:rPr lang="en-US" b="true" sz="4709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</a:t>
            </a:r>
            <a:r>
              <a:rPr lang="en-US" b="true" sz="4709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nstallation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44370" y="9520201"/>
            <a:ext cx="968649" cy="634405"/>
            <a:chOff x="0" y="0"/>
            <a:chExt cx="1291532" cy="845874"/>
          </a:xfrm>
        </p:grpSpPr>
        <p:sp>
          <p:nvSpPr>
            <p:cNvPr name="Freeform 6" id="6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4" b="-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018560" y="9503619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67272" y="633412"/>
            <a:ext cx="7562484" cy="5729857"/>
          </a:xfrm>
          <a:custGeom>
            <a:avLst/>
            <a:gdLst/>
            <a:ahLst/>
            <a:cxnLst/>
            <a:rect r="r" b="b" t="t" l="l"/>
            <a:pathLst>
              <a:path h="5729857" w="7562484">
                <a:moveTo>
                  <a:pt x="0" y="0"/>
                </a:moveTo>
                <a:lnTo>
                  <a:pt x="7562484" y="0"/>
                </a:lnTo>
                <a:lnTo>
                  <a:pt x="7562484" y="5729858"/>
                </a:lnTo>
                <a:lnTo>
                  <a:pt x="0" y="5729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4370" y="9520201"/>
            <a:ext cx="968649" cy="634405"/>
            <a:chOff x="0" y="0"/>
            <a:chExt cx="1291532" cy="845874"/>
          </a:xfrm>
        </p:grpSpPr>
        <p:sp>
          <p:nvSpPr>
            <p:cNvPr name="Freeform 4" id="4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4" b="-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952500" y="4412289"/>
            <a:ext cx="7392028" cy="5138954"/>
          </a:xfrm>
          <a:custGeom>
            <a:avLst/>
            <a:gdLst/>
            <a:ahLst/>
            <a:cxnLst/>
            <a:rect r="r" b="b" t="t" l="l"/>
            <a:pathLst>
              <a:path h="5138954" w="7392028">
                <a:moveTo>
                  <a:pt x="0" y="0"/>
                </a:moveTo>
                <a:lnTo>
                  <a:pt x="7392028" y="0"/>
                </a:lnTo>
                <a:lnTo>
                  <a:pt x="7392028" y="5138955"/>
                </a:lnTo>
                <a:lnTo>
                  <a:pt x="0" y="5138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4370" y="2935954"/>
            <a:ext cx="6458720" cy="579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8"/>
              </a:lnSpc>
            </a:pPr>
          </a:p>
          <a:p>
            <a:pPr algn="l" marL="457616" indent="-228808" lvl="1">
              <a:lnSpc>
                <a:spcPts val="2967"/>
              </a:lnSpc>
              <a:buFont typeface="Arial"/>
              <a:buChar char="•"/>
            </a:pPr>
            <a:r>
              <a:rPr lang="en-US" b="true" sz="211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Creating configuration files</a:t>
            </a:r>
          </a:p>
          <a:p>
            <a:pPr algn="l">
              <a:lnSpc>
                <a:spcPts val="2967"/>
              </a:lnSpc>
            </a:pPr>
          </a:p>
          <a:p>
            <a:pPr algn="l" marL="457616" indent="-228808" lvl="1">
              <a:lnSpc>
                <a:spcPts val="2967"/>
              </a:lnSpc>
              <a:buFont typeface="Arial"/>
              <a:buChar char="•"/>
            </a:pPr>
            <a:r>
              <a:rPr lang="en-US" b="true" sz="211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Registering user-specific settings</a:t>
            </a:r>
          </a:p>
          <a:p>
            <a:pPr algn="l">
              <a:lnSpc>
                <a:spcPts val="2967"/>
              </a:lnSpc>
            </a:pPr>
          </a:p>
          <a:p>
            <a:pPr algn="l" marL="457616" indent="-228808" lvl="1">
              <a:lnSpc>
                <a:spcPts val="2967"/>
              </a:lnSpc>
              <a:buFont typeface="Arial"/>
              <a:buChar char="•"/>
            </a:pPr>
            <a:r>
              <a:rPr lang="en-US" b="true" sz="211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Downloading components</a:t>
            </a:r>
          </a:p>
          <a:p>
            <a:pPr algn="l">
              <a:lnSpc>
                <a:spcPts val="2967"/>
              </a:lnSpc>
            </a:pPr>
          </a:p>
          <a:p>
            <a:pPr algn="l" marL="457616" indent="-228808" lvl="1">
              <a:lnSpc>
                <a:spcPts val="2967"/>
              </a:lnSpc>
              <a:buFont typeface="Arial"/>
              <a:buChar char="•"/>
            </a:pPr>
            <a:r>
              <a:rPr lang="en-US" b="true" sz="211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Initializing databases</a:t>
            </a:r>
          </a:p>
          <a:p>
            <a:pPr algn="l">
              <a:lnSpc>
                <a:spcPts val="2967"/>
              </a:lnSpc>
            </a:pPr>
          </a:p>
          <a:p>
            <a:pPr algn="l" marL="457616" indent="-228808" lvl="1">
              <a:lnSpc>
                <a:spcPts val="2967"/>
              </a:lnSpc>
              <a:buFont typeface="Arial"/>
              <a:buChar char="•"/>
            </a:pPr>
            <a:r>
              <a:rPr lang="en-US" b="true" sz="211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Setting up plugins or extensions</a:t>
            </a:r>
          </a:p>
          <a:p>
            <a:pPr algn="l">
              <a:lnSpc>
                <a:spcPts val="3368"/>
              </a:lnSpc>
            </a:pPr>
          </a:p>
          <a:p>
            <a:pPr algn="l" marL="0" indent="0" lvl="0">
              <a:lnSpc>
                <a:spcPts val="3228"/>
              </a:lnSpc>
            </a:pPr>
            <a:r>
              <a:rPr lang="en-US" b="true" sz="2305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  </a:t>
            </a:r>
            <a:r>
              <a:rPr lang="en-US" b="true" sz="2305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MSIX Packaging Tool can capture these changes and include them in the MSIX package to ensure the app is ready to use immediately after deployment.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469548"/>
            <a:ext cx="7653364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b="true" sz="2209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Many applications perform important tasks after installation but before first use,  </a:t>
            </a:r>
            <a:r>
              <a:rPr lang="en-US" b="true" sz="2209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such as: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18560" y="9503619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229308" y="623887"/>
            <a:ext cx="7653364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1"/>
              </a:lnSpc>
              <a:spcBef>
                <a:spcPct val="0"/>
              </a:spcBef>
            </a:pPr>
            <a:r>
              <a:rPr lang="en-US" b="true" sz="5209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First Launch Tasks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88703" y="898583"/>
            <a:ext cx="11342881" cy="8489834"/>
          </a:xfrm>
          <a:custGeom>
            <a:avLst/>
            <a:gdLst/>
            <a:ahLst/>
            <a:cxnLst/>
            <a:rect r="r" b="b" t="t" l="l"/>
            <a:pathLst>
              <a:path h="8489834" w="11342881">
                <a:moveTo>
                  <a:pt x="0" y="0"/>
                </a:moveTo>
                <a:lnTo>
                  <a:pt x="11342881" y="0"/>
                </a:lnTo>
                <a:lnTo>
                  <a:pt x="11342881" y="8489834"/>
                </a:lnTo>
                <a:lnTo>
                  <a:pt x="0" y="8489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450491" y="771525"/>
            <a:ext cx="765336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1"/>
              </a:lnSpc>
              <a:spcBef>
                <a:spcPct val="0"/>
              </a:spcBef>
            </a:pPr>
            <a:r>
              <a:rPr lang="en-US" b="true" sz="3409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Package Report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3074" y="2938629"/>
            <a:ext cx="5739799" cy="444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spc="210" b="true">
                <a:solidFill>
                  <a:srgbClr val="231F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Services section</a:t>
            </a:r>
            <a:r>
              <a:rPr lang="en-US" sz="2100" spc="210">
                <a:solidFill>
                  <a:srgbClr val="231F2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2940"/>
              </a:lnSpc>
            </a:pPr>
            <a:r>
              <a:rPr lang="en-US" sz="2100" spc="210">
                <a:solidFill>
                  <a:srgbClr val="231F20"/>
                </a:solidFill>
                <a:latin typeface="Canva Sans"/>
                <a:ea typeface="Canva Sans"/>
                <a:cs typeface="Canva Sans"/>
                <a:sym typeface="Canva Sans"/>
              </a:rPr>
              <a:t>displays Windows Services that your application installs or depends on. MSIX has limited support for services, so this section helps manage how services are treated during packaging.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 spc="210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Included services—None currently listed.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44370" y="9520201"/>
            <a:ext cx="968649" cy="634405"/>
            <a:chOff x="0" y="0"/>
            <a:chExt cx="1291532" cy="845874"/>
          </a:xfrm>
        </p:grpSpPr>
        <p:sp>
          <p:nvSpPr>
            <p:cNvPr name="Freeform 6" id="6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4" b="-6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018560" y="9503619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10305" y="2024153"/>
            <a:ext cx="9750428" cy="7312821"/>
          </a:xfrm>
          <a:custGeom>
            <a:avLst/>
            <a:gdLst/>
            <a:ahLst/>
            <a:cxnLst/>
            <a:rect r="r" b="b" t="t" l="l"/>
            <a:pathLst>
              <a:path h="7312821" w="9750428">
                <a:moveTo>
                  <a:pt x="0" y="0"/>
                </a:moveTo>
                <a:lnTo>
                  <a:pt x="9750428" y="0"/>
                </a:lnTo>
                <a:lnTo>
                  <a:pt x="9750428" y="7312821"/>
                </a:lnTo>
                <a:lnTo>
                  <a:pt x="0" y="7312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7905" y="522604"/>
            <a:ext cx="15544800" cy="506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9"/>
              </a:lnSpc>
            </a:pPr>
            <a:r>
              <a:rPr lang="en-US" sz="2949" b="true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Create New Package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84089" y="1323857"/>
            <a:ext cx="15544800" cy="815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Now we have moved to the final step that says create a Package </a:t>
            </a:r>
          </a:p>
          <a:p>
            <a:pPr algn="l">
              <a:lnSpc>
                <a:spcPts val="356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23811" y="2895736"/>
            <a:ext cx="6868531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 spc="21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Save Location Selection: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 spc="21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All</a:t>
            </a:r>
            <a:r>
              <a:rPr lang="en-US" b="true" sz="2100" spc="21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ows users to specify the folder where the packaged application will be saved.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4682" y="7149319"/>
            <a:ext cx="6868531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 spc="21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Action Buttons:</a:t>
            </a:r>
            <a:r>
              <a:rPr lang="en-US" b="true" sz="2100" spc="21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 spc="21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</a:t>
            </a:r>
            <a:r>
              <a:rPr lang="en-US" b="true" sz="2100" spc="21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Provides Back, Create, and</a:t>
            </a:r>
            <a:r>
              <a:rPr lang="en-US" b="true" sz="2100" spc="21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Cancel options to finalize the packaging process.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23811" y="4916659"/>
            <a:ext cx="6959402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 spc="21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Package Editor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 spc="210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</a:t>
            </a:r>
            <a:r>
              <a:rPr lang="en-US" sz="2100" spc="210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Still makes us enable to edit new Package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44370" y="9520201"/>
            <a:ext cx="968649" cy="634405"/>
            <a:chOff x="0" y="0"/>
            <a:chExt cx="1291532" cy="845874"/>
          </a:xfrm>
        </p:grpSpPr>
        <p:sp>
          <p:nvSpPr>
            <p:cNvPr name="Freeform 9" id="9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4" b="-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018560" y="9503619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4370" y="9520201"/>
            <a:ext cx="968649" cy="634405"/>
            <a:chOff x="0" y="0"/>
            <a:chExt cx="1291532" cy="845874"/>
          </a:xfrm>
        </p:grpSpPr>
        <p:sp>
          <p:nvSpPr>
            <p:cNvPr name="Freeform 3" id="3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4" b="-6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621111" y="1986153"/>
            <a:ext cx="11348908" cy="7388821"/>
          </a:xfrm>
          <a:custGeom>
            <a:avLst/>
            <a:gdLst/>
            <a:ahLst/>
            <a:cxnLst/>
            <a:rect r="r" b="b" t="t" l="l"/>
            <a:pathLst>
              <a:path h="7388821" w="11348908">
                <a:moveTo>
                  <a:pt x="0" y="0"/>
                </a:moveTo>
                <a:lnTo>
                  <a:pt x="11348908" y="0"/>
                </a:lnTo>
                <a:lnTo>
                  <a:pt x="11348908" y="7388821"/>
                </a:lnTo>
                <a:lnTo>
                  <a:pt x="0" y="73888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7905" y="522604"/>
            <a:ext cx="15544800" cy="506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9"/>
              </a:lnSpc>
            </a:pPr>
            <a:r>
              <a:rPr lang="en-US" sz="2949" b="true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Package Successfully Created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4089" y="1323857"/>
            <a:ext cx="15544800" cy="371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24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Here the MSIX Package is successfully Created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3811" y="2895736"/>
            <a:ext cx="6868531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 spc="21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Save Location Selection: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 spc="21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    This displays where the .MSIX converted Package is stored</a:t>
            </a:r>
            <a:r>
              <a:rPr lang="en-US" b="true" sz="2100" spc="21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3811" y="4916659"/>
            <a:ext cx="5928789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 spc="21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Package Report Logs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 spc="210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          This location hold the reports and log files for the .MSIX files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18560" y="9503619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7905" y="7444841"/>
            <a:ext cx="6183206" cy="68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1002" indent="-210501" lvl="1">
              <a:lnSpc>
                <a:spcPts val="2729"/>
              </a:lnSpc>
              <a:buFont typeface="Arial"/>
              <a:buChar char="•"/>
            </a:pPr>
            <a:r>
              <a:rPr lang="en-US" b="true" sz="1949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Press the CLOSE Option and Check for the .MSIX file in the Target Location.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945" y="9596826"/>
            <a:ext cx="968649" cy="634405"/>
            <a:chOff x="0" y="0"/>
            <a:chExt cx="1291532" cy="845874"/>
          </a:xfrm>
        </p:grpSpPr>
        <p:sp>
          <p:nvSpPr>
            <p:cNvPr name="Freeform 3" id="3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4" b="-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37136" y="95802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2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043575" y="1985508"/>
            <a:ext cx="12049028" cy="7005249"/>
          </a:xfrm>
          <a:custGeom>
            <a:avLst/>
            <a:gdLst/>
            <a:ahLst/>
            <a:cxnLst/>
            <a:rect r="r" b="b" t="t" l="l"/>
            <a:pathLst>
              <a:path h="7005249" w="12049028">
                <a:moveTo>
                  <a:pt x="0" y="0"/>
                </a:moveTo>
                <a:lnTo>
                  <a:pt x="12049029" y="0"/>
                </a:lnTo>
                <a:lnTo>
                  <a:pt x="12049029" y="7005249"/>
                </a:lnTo>
                <a:lnTo>
                  <a:pt x="0" y="7005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700" t="-30664" r="0" b="-3373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9612" y="317213"/>
            <a:ext cx="17615866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true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Convert MSI to MSIX using MSIX Packaging Tool. Migrate a Traditional MSI app to MSIX Format</a:t>
            </a:r>
          </a:p>
          <a:p>
            <a:pPr algn="l">
              <a:lnSpc>
                <a:spcPts val="575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18760" y="2821133"/>
            <a:ext cx="5014875" cy="533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62" indent="-269881" lvl="1">
              <a:lnSpc>
                <a:spcPts val="30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This project report provides a comprehensive overview of the process involved in converting traditional MSI applications to the MSIX format utilizing the MSIX Packaging Tool. It </a:t>
            </a:r>
            <a:r>
              <a:rPr lang="en-US" sz="25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rPr>
              <a:t>outlines necessary prerequisites, detailed procedures, and the final output of the conversion, ensuring that application security is maintained while simplifying the deployment process for end-users.</a:t>
            </a:r>
          </a:p>
          <a:p>
            <a:pPr algn="l">
              <a:lnSpc>
                <a:spcPts val="30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48175" y="754127"/>
            <a:ext cx="7514607" cy="8778747"/>
          </a:xfrm>
          <a:custGeom>
            <a:avLst/>
            <a:gdLst/>
            <a:ahLst/>
            <a:cxnLst/>
            <a:rect r="r" b="b" t="t" l="l"/>
            <a:pathLst>
              <a:path h="8778747" w="7514607">
                <a:moveTo>
                  <a:pt x="0" y="0"/>
                </a:moveTo>
                <a:lnTo>
                  <a:pt x="7514608" y="0"/>
                </a:lnTo>
                <a:lnTo>
                  <a:pt x="7514608" y="8778746"/>
                </a:lnTo>
                <a:lnTo>
                  <a:pt x="0" y="8778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7905" y="522604"/>
            <a:ext cx="15544800" cy="506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9"/>
              </a:lnSpc>
            </a:pPr>
            <a:r>
              <a:rPr lang="en-US" sz="2949" b="true">
                <a:solidFill>
                  <a:srgbClr val="0187C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Output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7905" y="2131252"/>
            <a:ext cx="7294802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 spc="210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We Now have our .MSIX file Generated at the Targeted Location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2627" y="3276377"/>
            <a:ext cx="6685359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 spc="210">
                <a:solidFill>
                  <a:srgbClr val="231F2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C:\Users\Somna\Desktop\MozillaFirefox.msix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44370" y="9520201"/>
            <a:ext cx="968649" cy="634405"/>
            <a:chOff x="0" y="0"/>
            <a:chExt cx="1291532" cy="845874"/>
          </a:xfrm>
        </p:grpSpPr>
        <p:sp>
          <p:nvSpPr>
            <p:cNvPr name="Freeform 7" id="7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4" b="-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018560" y="9503619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87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21893" y="3653960"/>
            <a:ext cx="12644213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2500">
                <a:solidFill>
                  <a:srgbClr val="FFFFFF"/>
                </a:solidFill>
                <a:latin typeface="Helveticish"/>
                <a:ea typeface="Helveticish"/>
                <a:cs typeface="Helveticish"/>
                <a:sym typeface="Helveticish"/>
              </a:rPr>
              <a:t>Thank You!!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44370" y="9520201"/>
            <a:ext cx="968649" cy="634405"/>
            <a:chOff x="0" y="0"/>
            <a:chExt cx="1291532" cy="845874"/>
          </a:xfrm>
        </p:grpSpPr>
        <p:sp>
          <p:nvSpPr>
            <p:cNvPr name="Freeform 4" id="4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4" b="-6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7018560" y="9503619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945" y="9596826"/>
            <a:ext cx="968649" cy="634405"/>
            <a:chOff x="0" y="0"/>
            <a:chExt cx="1291532" cy="845874"/>
          </a:xfrm>
        </p:grpSpPr>
        <p:sp>
          <p:nvSpPr>
            <p:cNvPr name="Freeform 3" id="3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4" b="-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637136" y="95802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915900" y="9534525"/>
            <a:ext cx="4114800" cy="547688"/>
            <a:chOff x="0" y="0"/>
            <a:chExt cx="5486400" cy="730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86400" cy="730250"/>
            </a:xfrm>
            <a:custGeom>
              <a:avLst/>
              <a:gdLst/>
              <a:ahLst/>
              <a:cxnLst/>
              <a:rect r="r" b="b" t="t" l="l"/>
              <a:pathLst>
                <a:path h="73025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5486400" cy="7302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Aptos"/>
                  <a:ea typeface="Aptos"/>
                  <a:cs typeface="Aptos"/>
                  <a:sym typeface="Aptos"/>
                </a:rPr>
                <a:t>2</a:t>
              </a: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409613" y="1293046"/>
          <a:ext cx="17373280" cy="7965254"/>
        </p:xfrm>
        <a:graphic>
          <a:graphicData uri="http://schemas.openxmlformats.org/drawingml/2006/table">
            <a:tbl>
              <a:tblPr/>
              <a:tblGrid>
                <a:gridCol w="8686640"/>
                <a:gridCol w="8686640"/>
              </a:tblGrid>
              <a:tr h="26550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50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50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409613" y="331021"/>
            <a:ext cx="1515384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Overv</a:t>
            </a:r>
            <a:r>
              <a:rPr lang="en-US" sz="4800" b="true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iew of the Project to Convert MSI to MSIX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574475" y="1556271"/>
            <a:ext cx="5825183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b="true" sz="220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Ap</a:t>
            </a:r>
            <a:r>
              <a:rPr lang="en-US" b="true" sz="220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plication Security Focus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86536" y="1571846"/>
            <a:ext cx="5825183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1"/>
              </a:lnSpc>
              <a:spcBef>
                <a:spcPct val="0"/>
              </a:spcBef>
            </a:pPr>
            <a:r>
              <a:rPr lang="en-US" b="true" sz="210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Enh</a:t>
            </a:r>
            <a:r>
              <a:rPr lang="en-US" b="true" sz="210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anced User Experience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288193" y="4150363"/>
            <a:ext cx="5825183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b="true" sz="220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Sim</a:t>
            </a:r>
            <a:r>
              <a:rPr lang="en-US" b="true" sz="220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plified Deployment Process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945" y="6781561"/>
            <a:ext cx="5825183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1"/>
              </a:lnSpc>
              <a:spcBef>
                <a:spcPct val="0"/>
              </a:spcBef>
            </a:pPr>
            <a:r>
              <a:rPr lang="en-US" b="true" sz="210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MSIX Pa</a:t>
            </a:r>
            <a:r>
              <a:rPr lang="en-US" b="true" sz="210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ckaging Standards Compliance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00539" y="4047945"/>
            <a:ext cx="5825183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b="true" sz="220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Robust Upd</a:t>
            </a:r>
            <a:r>
              <a:rPr lang="en-US" b="true" sz="220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ate Mechanism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19096" y="6720943"/>
            <a:ext cx="5825183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1"/>
              </a:lnSpc>
              <a:spcBef>
                <a:spcPct val="0"/>
              </a:spcBef>
            </a:pPr>
            <a:r>
              <a:rPr lang="en-US" b="true" sz="210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Cost Effic</a:t>
            </a:r>
            <a:r>
              <a:rPr lang="en-US" b="true" sz="210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iency in Management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2867" y="2162396"/>
            <a:ext cx="8148366" cy="1674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052" indent="-243026" lvl="1">
              <a:lnSpc>
                <a:spcPts val="2701"/>
              </a:lnSpc>
              <a:spcBef>
                <a:spcPct val="0"/>
              </a:spcBef>
              <a:buFont typeface="Arial"/>
              <a:buChar char="•"/>
            </a:pPr>
            <a:r>
              <a:rPr lang="en-US" sz="2251" i="true" spc="-4">
                <a:solidFill>
                  <a:srgbClr val="000000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Ensuring the security and integrity </a:t>
            </a:r>
            <a:r>
              <a:rPr lang="en-US" sz="2251" i="true" spc="-4">
                <a:solidFill>
                  <a:srgbClr val="000000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of applications during the conversion process is paramount. This involves verifying that applications are compliant with current security standards to protect user data and maintain trust.</a:t>
            </a:r>
          </a:p>
          <a:p>
            <a:pPr algn="l">
              <a:lnSpc>
                <a:spcPts val="2701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212064" y="2171921"/>
            <a:ext cx="8570829" cy="1751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1252" indent="-255626" lvl="1">
              <a:lnSpc>
                <a:spcPts val="2841"/>
              </a:lnSpc>
              <a:spcBef>
                <a:spcPct val="0"/>
              </a:spcBef>
              <a:buFont typeface="Arial"/>
              <a:buChar char="•"/>
            </a:pPr>
            <a:r>
              <a:rPr lang="en-US" sz="2368" i="true" spc="-4">
                <a:solidFill>
                  <a:srgbClr val="000000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By migrating to MSIX, end-users benefit from a smoother inst</a:t>
            </a:r>
            <a:r>
              <a:rPr lang="en-US" sz="2368" i="true" spc="-4">
                <a:solidFill>
                  <a:srgbClr val="000000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allation and update experience. This transition minimizes disruptions and enhances overall user satisfaction with the application.</a:t>
            </a:r>
          </a:p>
          <a:p>
            <a:pPr algn="l">
              <a:lnSpc>
                <a:spcPts val="2841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792867" y="4721863"/>
            <a:ext cx="8435469" cy="1733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3177" indent="-251589" lvl="1">
              <a:lnSpc>
                <a:spcPts val="2796"/>
              </a:lnSpc>
              <a:spcBef>
                <a:spcPct val="0"/>
              </a:spcBef>
              <a:buFont typeface="Arial"/>
              <a:buChar char="•"/>
            </a:pPr>
            <a:r>
              <a:rPr lang="en-US" sz="2330" i="true" spc="-4">
                <a:solidFill>
                  <a:srgbClr val="000000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The project aims to create</a:t>
            </a:r>
            <a:r>
              <a:rPr lang="en-US" sz="2330" i="true" spc="-4">
                <a:solidFill>
                  <a:srgbClr val="000000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a simplified deployment process for applications. This includes reducing installation complexity and enhancing the management of updates, making it easier for IT teams to handle deployments.</a:t>
            </a:r>
          </a:p>
          <a:p>
            <a:pPr algn="l">
              <a:lnSpc>
                <a:spcPts val="2796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47270" y="7345834"/>
            <a:ext cx="8581067" cy="1753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1862" indent="-255931" lvl="1">
              <a:lnSpc>
                <a:spcPts val="2844"/>
              </a:lnSpc>
              <a:spcBef>
                <a:spcPct val="0"/>
              </a:spcBef>
              <a:buFont typeface="Arial"/>
              <a:buChar char="•"/>
            </a:pPr>
            <a:r>
              <a:rPr lang="en-US" sz="2370" i="true" spc="-4">
                <a:solidFill>
                  <a:srgbClr val="000000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Transitioning to MSIX ensures c</a:t>
            </a:r>
            <a:r>
              <a:rPr lang="en-US" sz="2370" i="true" spc="-4">
                <a:solidFill>
                  <a:srgbClr val="000000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ompliance with modern packaging standards, allowing applications to take advantage of new features and improvements over traditional MSI formats, thus future-proofing them.</a:t>
            </a:r>
          </a:p>
          <a:p>
            <a:pPr algn="l">
              <a:lnSpc>
                <a:spcPts val="2844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228336" y="4547789"/>
            <a:ext cx="8259338" cy="1697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2671" indent="-246336" lvl="1">
              <a:lnSpc>
                <a:spcPts val="2738"/>
              </a:lnSpc>
              <a:spcBef>
                <a:spcPct val="0"/>
              </a:spcBef>
              <a:buFont typeface="Arial"/>
              <a:buChar char="•"/>
            </a:pPr>
            <a:r>
              <a:rPr lang="en-US" sz="2281" i="true" spc="-4">
                <a:solidFill>
                  <a:srgbClr val="000000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The project will implement a robust update mechanism that all</a:t>
            </a:r>
            <a:r>
              <a:rPr lang="en-US" sz="2281" i="true" spc="-4">
                <a:solidFill>
                  <a:srgbClr val="000000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ows for seamless updates without requiring user intervention. This ensures users always have the latest features and security patches.</a:t>
            </a:r>
          </a:p>
          <a:p>
            <a:pPr algn="l">
              <a:lnSpc>
                <a:spcPts val="2738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419191" y="7319724"/>
            <a:ext cx="8068484" cy="164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1287" indent="-240643" lvl="1">
              <a:lnSpc>
                <a:spcPts val="2675"/>
              </a:lnSpc>
              <a:spcBef>
                <a:spcPct val="0"/>
              </a:spcBef>
              <a:buFont typeface="Arial"/>
              <a:buChar char="•"/>
            </a:pPr>
            <a:r>
              <a:rPr lang="en-US" sz="2229" i="true" spc="-4">
                <a:solidFill>
                  <a:srgbClr val="000000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Switching to MSIX can lead to cost efficiencies in</a:t>
            </a:r>
            <a:r>
              <a:rPr lang="en-US" sz="2229" i="true" spc="-4">
                <a:solidFill>
                  <a:srgbClr val="000000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 application management. Simplified updates and deployment processes reduce the need for extensive IT resources, leading to lower operational costs.</a:t>
            </a:r>
          </a:p>
          <a:p>
            <a:pPr algn="l">
              <a:lnSpc>
                <a:spcPts val="267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80984" y="4337947"/>
            <a:ext cx="805553" cy="805553"/>
          </a:xfrm>
          <a:custGeom>
            <a:avLst/>
            <a:gdLst/>
            <a:ahLst/>
            <a:cxnLst/>
            <a:rect r="r" b="b" t="t" l="l"/>
            <a:pathLst>
              <a:path h="805553" w="805553">
                <a:moveTo>
                  <a:pt x="0" y="0"/>
                </a:moveTo>
                <a:lnTo>
                  <a:pt x="805552" y="0"/>
                </a:lnTo>
                <a:lnTo>
                  <a:pt x="805552" y="805553"/>
                </a:lnTo>
                <a:lnTo>
                  <a:pt x="0" y="805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06162" y="3705225"/>
            <a:ext cx="805553" cy="805553"/>
          </a:xfrm>
          <a:custGeom>
            <a:avLst/>
            <a:gdLst/>
            <a:ahLst/>
            <a:cxnLst/>
            <a:rect r="r" b="b" t="t" l="l"/>
            <a:pathLst>
              <a:path h="805553" w="805553">
                <a:moveTo>
                  <a:pt x="0" y="0"/>
                </a:moveTo>
                <a:lnTo>
                  <a:pt x="805553" y="0"/>
                </a:lnTo>
                <a:lnTo>
                  <a:pt x="805553" y="805553"/>
                </a:lnTo>
                <a:lnTo>
                  <a:pt x="0" y="8055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69703" y="7083563"/>
            <a:ext cx="805553" cy="805553"/>
          </a:xfrm>
          <a:custGeom>
            <a:avLst/>
            <a:gdLst/>
            <a:ahLst/>
            <a:cxnLst/>
            <a:rect r="r" b="b" t="t" l="l"/>
            <a:pathLst>
              <a:path h="805553" w="805553">
                <a:moveTo>
                  <a:pt x="0" y="0"/>
                </a:moveTo>
                <a:lnTo>
                  <a:pt x="805552" y="0"/>
                </a:lnTo>
                <a:lnTo>
                  <a:pt x="805552" y="805552"/>
                </a:lnTo>
                <a:lnTo>
                  <a:pt x="0" y="8055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32110" y="3503599"/>
            <a:ext cx="3475184" cy="3579964"/>
          </a:xfrm>
          <a:custGeom>
            <a:avLst/>
            <a:gdLst/>
            <a:ahLst/>
            <a:cxnLst/>
            <a:rect r="r" b="b" t="t" l="l"/>
            <a:pathLst>
              <a:path h="3579964" w="3475184">
                <a:moveTo>
                  <a:pt x="0" y="0"/>
                </a:moveTo>
                <a:lnTo>
                  <a:pt x="3475185" y="0"/>
                </a:lnTo>
                <a:lnTo>
                  <a:pt x="3475185" y="3579964"/>
                </a:lnTo>
                <a:lnTo>
                  <a:pt x="0" y="35799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9613" y="331021"/>
            <a:ext cx="1515384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</a:t>
            </a:r>
            <a:r>
              <a:rPr lang="en-US" sz="4800" b="true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troduction to MSIX Packaging Tool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1431" y="2476623"/>
            <a:ext cx="5893891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b="true" sz="2309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</a:t>
            </a:r>
            <a:r>
              <a:rPr lang="en-US" b="true" sz="2309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onvert desktop applications to MSIX format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6017" y="3096315"/>
            <a:ext cx="5383783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455421" indent="-227710" lvl="1">
              <a:lnSpc>
                <a:spcPts val="2531"/>
              </a:lnSpc>
              <a:spcBef>
                <a:spcPct val="0"/>
              </a:spcBef>
              <a:buFont typeface="Arial"/>
              <a:buChar char="•"/>
            </a:pPr>
            <a:r>
              <a:rPr lang="en-US" sz="2109" i="true" spc="-4">
                <a:solidFill>
                  <a:srgbClr val="000000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The MSIX Packaging To</a:t>
            </a:r>
            <a:r>
              <a:rPr lang="en-US" sz="2109" i="true" spc="-4">
                <a:solidFill>
                  <a:srgbClr val="000000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ol enables the transformation of existing desktop applications into the MSIX app package format for streamlined management.</a:t>
            </a:r>
          </a:p>
          <a:p>
            <a:pPr algn="r">
              <a:lnSpc>
                <a:spcPts val="253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680964" y="7467477"/>
            <a:ext cx="4905821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b="true" sz="2209">
                <a:solidFill>
                  <a:srgbClr val="03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Easier deployment on Windows devices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72691" y="8077077"/>
            <a:ext cx="4522369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51"/>
              </a:lnSpc>
              <a:spcBef>
                <a:spcPct val="0"/>
              </a:spcBef>
            </a:pPr>
            <a:r>
              <a:rPr lang="en-US" sz="2209" i="true">
                <a:solidFill>
                  <a:srgbClr val="000000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MSIX facilitates smoother deployment and management of applications across various Windows devices.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79605" y="4510778"/>
            <a:ext cx="4647233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1"/>
              </a:lnSpc>
              <a:spcBef>
                <a:spcPct val="0"/>
              </a:spcBef>
            </a:pPr>
            <a:r>
              <a:rPr lang="en-US" b="true" sz="2409">
                <a:solidFill>
                  <a:srgbClr val="03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Simplifies application repackaging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67062" y="5284056"/>
            <a:ext cx="4066672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sz="2209" i="true">
                <a:solidFill>
                  <a:srgbClr val="000000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With MSIX, the repackaging process becomes less complex, allowing for more efficient application deployment.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15345" y="9749226"/>
            <a:ext cx="968649" cy="634405"/>
            <a:chOff x="0" y="0"/>
            <a:chExt cx="1291532" cy="845874"/>
          </a:xfrm>
        </p:grpSpPr>
        <p:sp>
          <p:nvSpPr>
            <p:cNvPr name="Freeform 14" id="14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4" b="-6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789535" y="97326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34079" y="492120"/>
            <a:ext cx="9616336" cy="9302760"/>
          </a:xfrm>
          <a:custGeom>
            <a:avLst/>
            <a:gdLst/>
            <a:ahLst/>
            <a:cxnLst/>
            <a:rect r="r" b="b" t="t" l="l"/>
            <a:pathLst>
              <a:path h="9302760" w="9616336">
                <a:moveTo>
                  <a:pt x="0" y="0"/>
                </a:moveTo>
                <a:lnTo>
                  <a:pt x="9616336" y="0"/>
                </a:lnTo>
                <a:lnTo>
                  <a:pt x="9616336" y="9302760"/>
                </a:lnTo>
                <a:lnTo>
                  <a:pt x="0" y="930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407" t="-27365" r="-67537" b="-15379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75017" y="2190873"/>
          <a:ext cx="16962220" cy="6795625"/>
        </p:xfrm>
        <a:graphic>
          <a:graphicData uri="http://schemas.openxmlformats.org/drawingml/2006/table">
            <a:tbl>
              <a:tblPr/>
              <a:tblGrid>
                <a:gridCol w="8658657"/>
                <a:gridCol w="8303563"/>
              </a:tblGrid>
              <a:tr h="33978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78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3680340" y="2368461"/>
            <a:ext cx="2076857" cy="2395119"/>
          </a:xfrm>
          <a:custGeom>
            <a:avLst/>
            <a:gdLst/>
            <a:ahLst/>
            <a:cxnLst/>
            <a:rect r="r" b="b" t="t" l="l"/>
            <a:pathLst>
              <a:path h="2395119" w="2076857">
                <a:moveTo>
                  <a:pt x="0" y="0"/>
                </a:moveTo>
                <a:lnTo>
                  <a:pt x="2076857" y="0"/>
                </a:lnTo>
                <a:lnTo>
                  <a:pt x="2076857" y="2395119"/>
                </a:lnTo>
                <a:lnTo>
                  <a:pt x="0" y="2395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77723" y="2826429"/>
            <a:ext cx="6374528" cy="1584089"/>
          </a:xfrm>
          <a:custGeom>
            <a:avLst/>
            <a:gdLst/>
            <a:ahLst/>
            <a:cxnLst/>
            <a:rect r="r" b="b" t="t" l="l"/>
            <a:pathLst>
              <a:path h="1584089" w="6374528">
                <a:moveTo>
                  <a:pt x="0" y="0"/>
                </a:moveTo>
                <a:lnTo>
                  <a:pt x="6374527" y="0"/>
                </a:lnTo>
                <a:lnTo>
                  <a:pt x="6374527" y="1584089"/>
                </a:lnTo>
                <a:lnTo>
                  <a:pt x="0" y="1584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896" t="-103644" r="-12028" b="-23858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57363" y="5949820"/>
            <a:ext cx="1682977" cy="2139664"/>
          </a:xfrm>
          <a:custGeom>
            <a:avLst/>
            <a:gdLst/>
            <a:ahLst/>
            <a:cxnLst/>
            <a:rect r="r" b="b" t="t" l="l"/>
            <a:pathLst>
              <a:path h="2139664" w="1682977">
                <a:moveTo>
                  <a:pt x="0" y="0"/>
                </a:moveTo>
                <a:lnTo>
                  <a:pt x="1682977" y="0"/>
                </a:lnTo>
                <a:lnTo>
                  <a:pt x="1682977" y="2139664"/>
                </a:lnTo>
                <a:lnTo>
                  <a:pt x="0" y="2139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80340" y="5708288"/>
            <a:ext cx="1704601" cy="1759588"/>
          </a:xfrm>
          <a:custGeom>
            <a:avLst/>
            <a:gdLst/>
            <a:ahLst/>
            <a:cxnLst/>
            <a:rect r="r" b="b" t="t" l="l"/>
            <a:pathLst>
              <a:path h="1759588" w="1704601">
                <a:moveTo>
                  <a:pt x="0" y="0"/>
                </a:moveTo>
                <a:lnTo>
                  <a:pt x="1704601" y="0"/>
                </a:lnTo>
                <a:lnTo>
                  <a:pt x="1704601" y="1759589"/>
                </a:lnTo>
                <a:lnTo>
                  <a:pt x="0" y="17595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3559" t="-353329" r="-1633559" b="-73769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63307" y="7467877"/>
            <a:ext cx="3110922" cy="438964"/>
          </a:xfrm>
          <a:custGeom>
            <a:avLst/>
            <a:gdLst/>
            <a:ahLst/>
            <a:cxnLst/>
            <a:rect r="r" b="b" t="t" l="l"/>
            <a:pathLst>
              <a:path h="438964" w="3110922">
                <a:moveTo>
                  <a:pt x="0" y="0"/>
                </a:moveTo>
                <a:lnTo>
                  <a:pt x="3110922" y="0"/>
                </a:lnTo>
                <a:lnTo>
                  <a:pt x="3110922" y="438964"/>
                </a:lnTo>
                <a:lnTo>
                  <a:pt x="0" y="4389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2864" t="-3870031" r="-657957" b="-157029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9613" y="331021"/>
            <a:ext cx="1515384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Essen</a:t>
            </a:r>
            <a:r>
              <a:rPr lang="en-US" sz="4800" b="true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tial Prerequisites for MSIX Conversion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01597" y="1438398"/>
            <a:ext cx="10370378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3"/>
              </a:lnSpc>
              <a:spcBef>
                <a:spcPct val="0"/>
              </a:spcBef>
            </a:pPr>
            <a:r>
              <a:rPr lang="en-US" b="true" sz="246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Key requirements for converting MSI to MSIX using MSIX Packaging Tool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68693" y="8137109"/>
            <a:ext cx="7768544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4"/>
              </a:lnSpc>
              <a:spcBef>
                <a:spcPct val="0"/>
              </a:spcBef>
            </a:pPr>
            <a:r>
              <a:rPr lang="en-US" b="true" sz="191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Si</a:t>
            </a:r>
            <a:r>
              <a:rPr lang="en-US" b="true" sz="191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gning certificate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06385" y="4654537"/>
            <a:ext cx="4384933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b="true" sz="220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Install the MSIX Packaging Tool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26302" y="4698638"/>
            <a:ext cx="4384933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7010" indent="-238505" lvl="1">
              <a:lnSpc>
                <a:spcPts val="265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09" spc="-4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Wind</a:t>
            </a:r>
            <a:r>
              <a:rPr lang="en-US" b="true" sz="2209" spc="-4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ows 10 version 1809 or later</a:t>
            </a:r>
          </a:p>
          <a:p>
            <a:pPr algn="ctr">
              <a:lnSpc>
                <a:spcPts val="2651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-4058166" y="8079959"/>
            <a:ext cx="16962220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7010" indent="-238505" lvl="1">
              <a:lnSpc>
                <a:spcPts val="265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09" spc="-4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</a:t>
            </a:r>
            <a:r>
              <a:rPr lang="en-US" b="true" sz="2209" spc="-4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ovide an .msi file for conversion</a:t>
            </a:r>
          </a:p>
          <a:p>
            <a:pPr algn="ctr">
              <a:lnSpc>
                <a:spcPts val="2651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675017" y="9463066"/>
            <a:ext cx="968649" cy="634405"/>
            <a:chOff x="0" y="0"/>
            <a:chExt cx="1291532" cy="845874"/>
          </a:xfrm>
        </p:grpSpPr>
        <p:sp>
          <p:nvSpPr>
            <p:cNvPr name="Freeform 15" id="15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4" b="-6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586786" y="9552145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1076" y="3052999"/>
            <a:ext cx="1893927" cy="1618447"/>
          </a:xfrm>
          <a:custGeom>
            <a:avLst/>
            <a:gdLst/>
            <a:ahLst/>
            <a:cxnLst/>
            <a:rect r="r" b="b" t="t" l="l"/>
            <a:pathLst>
              <a:path h="1618447" w="1893927">
                <a:moveTo>
                  <a:pt x="0" y="0"/>
                </a:moveTo>
                <a:lnTo>
                  <a:pt x="1893927" y="0"/>
                </a:lnTo>
                <a:lnTo>
                  <a:pt x="1893927" y="1618447"/>
                </a:lnTo>
                <a:lnTo>
                  <a:pt x="0" y="1618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00768" y="5593866"/>
            <a:ext cx="3699599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5"/>
              </a:lnSpc>
              <a:spcBef>
                <a:spcPct val="0"/>
              </a:spcBef>
            </a:pPr>
            <a:r>
              <a:rPr lang="en-US" sz="2363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Once downloaded, proceed with the installation of the MSIX Packaging Tool on your computer to prepare for use.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43291" y="5584341"/>
            <a:ext cx="2934709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sz="220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After installation is complete, click on Open to initiate the MSIX Packaging Tool and start the conversion process.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55698" y="5584341"/>
            <a:ext cx="2821502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sz="220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Ensure that your system meets the requirements for the MSIX Packaging Tool to function effectively during the conversion.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9613" y="331021"/>
            <a:ext cx="1515384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Down</a:t>
            </a:r>
            <a:r>
              <a:rPr lang="en-US" sz="4800" b="true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load MSIX Packaging Tool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0434" y="5584341"/>
            <a:ext cx="2507894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1"/>
              </a:lnSpc>
              <a:spcBef>
                <a:spcPct val="0"/>
              </a:spcBef>
            </a:pPr>
            <a:r>
              <a:rPr lang="en-US" sz="220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Visit the Microsoft Store to download the MSIX Packaging Tool which is essential for the conversion process.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6017" y="5062715"/>
            <a:ext cx="1834753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b="true" sz="2209">
                <a:solidFill>
                  <a:srgbClr val="5271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Download Tool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78818" y="5062715"/>
            <a:ext cx="1362447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b="true" sz="2209">
                <a:solidFill>
                  <a:srgbClr val="5271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Install Tool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08747" y="5062715"/>
            <a:ext cx="2403797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b="true" sz="2209">
                <a:solidFill>
                  <a:srgbClr val="5271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Launch Application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55698" y="5062715"/>
            <a:ext cx="2562076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b="true" sz="2209">
                <a:solidFill>
                  <a:srgbClr val="5271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Check Compatibility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77673" y="5062715"/>
            <a:ext cx="2352080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b="true" sz="2209">
                <a:solidFill>
                  <a:srgbClr val="5271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Support Resources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77673" y="5584341"/>
            <a:ext cx="2733601" cy="234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sz="220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Utilize available resources and documentation for guidance on using the MSIX Packaging Tool efficiently during conversions.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392509" y="3090886"/>
            <a:ext cx="1893927" cy="1618447"/>
          </a:xfrm>
          <a:custGeom>
            <a:avLst/>
            <a:gdLst/>
            <a:ahLst/>
            <a:cxnLst/>
            <a:rect r="r" b="b" t="t" l="l"/>
            <a:pathLst>
              <a:path h="1618447" w="1893927">
                <a:moveTo>
                  <a:pt x="0" y="0"/>
                </a:moveTo>
                <a:lnTo>
                  <a:pt x="1893927" y="0"/>
                </a:lnTo>
                <a:lnTo>
                  <a:pt x="1893927" y="1618447"/>
                </a:lnTo>
                <a:lnTo>
                  <a:pt x="0" y="1618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208747" y="3052999"/>
            <a:ext cx="1893927" cy="1618447"/>
          </a:xfrm>
          <a:custGeom>
            <a:avLst/>
            <a:gdLst/>
            <a:ahLst/>
            <a:cxnLst/>
            <a:rect r="r" b="b" t="t" l="l"/>
            <a:pathLst>
              <a:path h="1618447" w="1893927">
                <a:moveTo>
                  <a:pt x="0" y="0"/>
                </a:moveTo>
                <a:lnTo>
                  <a:pt x="1893927" y="0"/>
                </a:lnTo>
                <a:lnTo>
                  <a:pt x="1893927" y="1618447"/>
                </a:lnTo>
                <a:lnTo>
                  <a:pt x="0" y="1618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026724" y="3090886"/>
            <a:ext cx="1893927" cy="1618447"/>
          </a:xfrm>
          <a:custGeom>
            <a:avLst/>
            <a:gdLst/>
            <a:ahLst/>
            <a:cxnLst/>
            <a:rect r="r" b="b" t="t" l="l"/>
            <a:pathLst>
              <a:path h="1618447" w="1893927">
                <a:moveTo>
                  <a:pt x="0" y="0"/>
                </a:moveTo>
                <a:lnTo>
                  <a:pt x="1893928" y="0"/>
                </a:lnTo>
                <a:lnTo>
                  <a:pt x="1893928" y="1618447"/>
                </a:lnTo>
                <a:lnTo>
                  <a:pt x="0" y="1618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697510" y="3052999"/>
            <a:ext cx="1893927" cy="1618447"/>
          </a:xfrm>
          <a:custGeom>
            <a:avLst/>
            <a:gdLst/>
            <a:ahLst/>
            <a:cxnLst/>
            <a:rect r="r" b="b" t="t" l="l"/>
            <a:pathLst>
              <a:path h="1618447" w="1893927">
                <a:moveTo>
                  <a:pt x="0" y="0"/>
                </a:moveTo>
                <a:lnTo>
                  <a:pt x="1893927" y="0"/>
                </a:lnTo>
                <a:lnTo>
                  <a:pt x="1893927" y="1618447"/>
                </a:lnTo>
                <a:lnTo>
                  <a:pt x="0" y="1618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315345" y="9749226"/>
            <a:ext cx="968649" cy="634405"/>
            <a:chOff x="0" y="0"/>
            <a:chExt cx="1291532" cy="845874"/>
          </a:xfrm>
        </p:grpSpPr>
        <p:sp>
          <p:nvSpPr>
            <p:cNvPr name="Freeform 19" id="19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4" b="-6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6789535" y="97326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50344" y="1250869"/>
            <a:ext cx="9592297" cy="7902071"/>
          </a:xfrm>
          <a:custGeom>
            <a:avLst/>
            <a:gdLst/>
            <a:ahLst/>
            <a:cxnLst/>
            <a:rect r="r" b="b" t="t" l="l"/>
            <a:pathLst>
              <a:path h="7902071" w="9592297">
                <a:moveTo>
                  <a:pt x="0" y="0"/>
                </a:moveTo>
                <a:lnTo>
                  <a:pt x="9592296" y="0"/>
                </a:lnTo>
                <a:lnTo>
                  <a:pt x="9592296" y="7902071"/>
                </a:lnTo>
                <a:lnTo>
                  <a:pt x="0" y="79020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9613" y="331021"/>
            <a:ext cx="1515384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</a:t>
            </a:r>
            <a:r>
              <a:rPr lang="en-US" sz="4800" b="true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lecting the Conversion Option for MSIX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4674" y="2467098"/>
            <a:ext cx="7022604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1"/>
              </a:lnSpc>
            </a:pPr>
            <a:r>
              <a:rPr lang="en-US" b="true" sz="2209">
                <a:solidFill>
                  <a:srgbClr val="1C7BD5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Choose the C</a:t>
            </a:r>
            <a:r>
              <a:rPr lang="en-US" b="true" sz="2209">
                <a:solidFill>
                  <a:srgbClr val="1C7BD5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onversion Option</a:t>
            </a:r>
          </a:p>
          <a:p>
            <a:pPr algn="just">
              <a:lnSpc>
                <a:spcPts val="2651"/>
              </a:lnSpc>
            </a:pPr>
          </a:p>
          <a:p>
            <a:pPr algn="just" marL="477010" indent="-238505" lvl="1">
              <a:lnSpc>
                <a:spcPts val="2651"/>
              </a:lnSpc>
              <a:buFont typeface="Arial"/>
              <a:buChar char="•"/>
            </a:pPr>
            <a:r>
              <a:rPr lang="en-US" b="true" sz="220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Select "Application package" on the welcome screen</a:t>
            </a:r>
          </a:p>
          <a:p>
            <a:pPr algn="just">
              <a:lnSpc>
                <a:spcPts val="2651"/>
              </a:lnSpc>
            </a:pPr>
          </a:p>
          <a:p>
            <a:pPr algn="just" marL="477010" indent="-238505" lvl="1">
              <a:lnSpc>
                <a:spcPts val="2651"/>
              </a:lnSpc>
              <a:buFont typeface="Arial"/>
              <a:buChar char="•"/>
            </a:pPr>
            <a:r>
              <a:rPr lang="en-US" b="true" sz="220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Click on "Create Your app Package .</a:t>
            </a:r>
          </a:p>
          <a:p>
            <a:pPr algn="just">
              <a:lnSpc>
                <a:spcPts val="265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317964" y="5348996"/>
            <a:ext cx="6668572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1"/>
              </a:lnSpc>
            </a:pPr>
            <a:r>
              <a:rPr lang="en-US" sz="2209" i="true">
                <a:solidFill>
                  <a:srgbClr val="000000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This is the very First Step in MSIX Package creation. Where we do have another options like </a:t>
            </a:r>
          </a:p>
          <a:p>
            <a:pPr algn="l">
              <a:lnSpc>
                <a:spcPts val="2651"/>
              </a:lnSpc>
            </a:pPr>
          </a:p>
          <a:p>
            <a:pPr algn="l" marL="477010" indent="-238505" lvl="1">
              <a:lnSpc>
                <a:spcPts val="2651"/>
              </a:lnSpc>
              <a:buFont typeface="Arial"/>
              <a:buChar char="•"/>
            </a:pPr>
            <a:r>
              <a:rPr lang="en-US" sz="2209" i="true">
                <a:solidFill>
                  <a:srgbClr val="000000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Modify Package</a:t>
            </a:r>
          </a:p>
          <a:p>
            <a:pPr algn="l" marL="477010" indent="-238505" lvl="1">
              <a:lnSpc>
                <a:spcPts val="2651"/>
              </a:lnSpc>
              <a:buFont typeface="Arial"/>
              <a:buChar char="•"/>
            </a:pPr>
            <a:r>
              <a:rPr lang="en-US" sz="2209" i="true">
                <a:solidFill>
                  <a:srgbClr val="000000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Package Editor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15345" y="9749226"/>
            <a:ext cx="968649" cy="634405"/>
            <a:chOff x="0" y="0"/>
            <a:chExt cx="1291532" cy="845874"/>
          </a:xfrm>
        </p:grpSpPr>
        <p:sp>
          <p:nvSpPr>
            <p:cNvPr name="Freeform 7" id="7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4" b="-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789535" y="97326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F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0038" y="3373230"/>
            <a:ext cx="17515538" cy="1512636"/>
          </a:xfrm>
          <a:custGeom>
            <a:avLst/>
            <a:gdLst/>
            <a:ahLst/>
            <a:cxnLst/>
            <a:rect r="r" b="b" t="t" l="l"/>
            <a:pathLst>
              <a:path h="1512636" w="17515538">
                <a:moveTo>
                  <a:pt x="0" y="0"/>
                </a:moveTo>
                <a:lnTo>
                  <a:pt x="17515538" y="0"/>
                </a:lnTo>
                <a:lnTo>
                  <a:pt x="17515538" y="1512636"/>
                </a:lnTo>
                <a:lnTo>
                  <a:pt x="0" y="1512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844" t="-523960" r="-20064" b="-46096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9613" y="666750"/>
            <a:ext cx="1515384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b="true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Se</a:t>
            </a:r>
            <a:r>
              <a:rPr lang="en-US" sz="4800" b="true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lecting the Conversion Option for MSIX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9613" y="5133975"/>
            <a:ext cx="4151622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b="true" sz="2209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Select the Application package option.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63774" y="5133975"/>
            <a:ext cx="4037209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b="true" sz="2209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Initiate package creation on your computer.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72308" y="5133975"/>
            <a:ext cx="4465040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b="true" sz="2209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Understand MSIX packaging requirements.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37348" y="5133975"/>
            <a:ext cx="4465040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b="true" sz="2209">
                <a:solidFill>
                  <a:srgbClr val="0187C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Review package options thoroughly.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3809" y="6057900"/>
            <a:ext cx="3396936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sz="220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On the welcome screen of the MSIX Packaging Tool, choose the Application package option to proceed with creating your package.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35099" y="6057900"/>
            <a:ext cx="4037209" cy="234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7010" indent="-238505" lvl="1">
              <a:lnSpc>
                <a:spcPts val="2651"/>
              </a:lnSpc>
              <a:spcBef>
                <a:spcPct val="0"/>
              </a:spcBef>
              <a:buFont typeface="Arial"/>
              <a:buChar char="•"/>
            </a:pPr>
            <a:r>
              <a:rPr lang="en-US" sz="2209" spc="-4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C</a:t>
            </a:r>
            <a:r>
              <a:rPr lang="en-US" sz="2209" spc="-4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lick on Create package on this computer to start the creation of a new MSIX package, ensuring all necessary files are accessible locally.</a:t>
            </a:r>
          </a:p>
          <a:p>
            <a:pPr algn="ctr">
              <a:lnSpc>
                <a:spcPts val="2651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428194" y="6057900"/>
            <a:ext cx="3439549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  <a:spcBef>
                <a:spcPct val="0"/>
              </a:spcBef>
            </a:pPr>
            <a:r>
              <a:rPr lang="en-US" sz="220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Familiarize yourself with the prerequisites for MSIX packaging to ensure a smooth transition from MSI to MSIX format, including necessary configurations.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08979" y="6067425"/>
            <a:ext cx="3893408" cy="180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8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Before finalizing the package creation, review all available options and settings within the MSIX Packaging Tool for optimal results.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15345" y="9749226"/>
            <a:ext cx="968649" cy="634405"/>
            <a:chOff x="0" y="0"/>
            <a:chExt cx="1291532" cy="845874"/>
          </a:xfrm>
        </p:grpSpPr>
        <p:sp>
          <p:nvSpPr>
            <p:cNvPr name="Freeform 13" id="13" descr="Logo  Description automatically generated"/>
            <p:cNvSpPr/>
            <p:nvPr/>
          </p:nvSpPr>
          <p:spPr>
            <a:xfrm flipH="false" flipV="false" rot="0">
              <a:off x="0" y="0"/>
              <a:ext cx="1291590" cy="845820"/>
            </a:xfrm>
            <a:custGeom>
              <a:avLst/>
              <a:gdLst/>
              <a:ahLst/>
              <a:cxnLst/>
              <a:rect r="r" b="b" t="t" l="l"/>
              <a:pathLst>
                <a:path h="845820" w="1291590">
                  <a:moveTo>
                    <a:pt x="0" y="0"/>
                  </a:moveTo>
                  <a:lnTo>
                    <a:pt x="1291590" y="0"/>
                  </a:lnTo>
                  <a:lnTo>
                    <a:pt x="1291590" y="845820"/>
                  </a:lnTo>
                  <a:lnTo>
                    <a:pt x="0" y="845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4" b="-6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789535" y="9732643"/>
            <a:ext cx="9389104" cy="40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2024 - RPS Consulting all rights reserved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DAGqiIxgoA0</dc:identifier>
  <dcterms:modified xsi:type="dcterms:W3CDTF">2011-08-01T06:04:30Z</dcterms:modified>
  <cp:revision>1</cp:revision>
  <dc:title>capstone project 1.0</dc:title>
</cp:coreProperties>
</file>